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4"/>
  </p:notesMasterIdLst>
  <p:handoutMasterIdLst>
    <p:handoutMasterId r:id="rId35"/>
  </p:handoutMasterIdLst>
  <p:sldIdLst>
    <p:sldId id="274" r:id="rId2"/>
    <p:sldId id="276" r:id="rId3"/>
    <p:sldId id="492" r:id="rId4"/>
    <p:sldId id="493" r:id="rId5"/>
    <p:sldId id="610" r:id="rId6"/>
    <p:sldId id="635" r:id="rId7"/>
    <p:sldId id="566" r:id="rId8"/>
    <p:sldId id="614" r:id="rId9"/>
    <p:sldId id="615" r:id="rId10"/>
    <p:sldId id="620" r:id="rId11"/>
    <p:sldId id="621" r:id="rId12"/>
    <p:sldId id="622" r:id="rId13"/>
    <p:sldId id="623" r:id="rId14"/>
    <p:sldId id="624" r:id="rId15"/>
    <p:sldId id="625" r:id="rId16"/>
    <p:sldId id="626" r:id="rId17"/>
    <p:sldId id="627" r:id="rId18"/>
    <p:sldId id="631" r:id="rId19"/>
    <p:sldId id="634" r:id="rId20"/>
    <p:sldId id="636" r:id="rId21"/>
    <p:sldId id="637" r:id="rId22"/>
    <p:sldId id="639" r:id="rId23"/>
    <p:sldId id="640" r:id="rId24"/>
    <p:sldId id="641" r:id="rId25"/>
    <p:sldId id="642" r:id="rId26"/>
    <p:sldId id="643" r:id="rId27"/>
    <p:sldId id="542" r:id="rId28"/>
    <p:sldId id="544" r:id="rId29"/>
    <p:sldId id="597" r:id="rId30"/>
    <p:sldId id="598" r:id="rId31"/>
    <p:sldId id="592" r:id="rId32"/>
    <p:sldId id="59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92"/>
          </p14:sldIdLst>
        </p14:section>
        <p14:section name="Introduction to Bootstrap" id="{BC4A3995-4CED-4320-A673-95328C9C809D}">
          <p14:sldIdLst>
            <p14:sldId id="493"/>
            <p14:sldId id="610"/>
            <p14:sldId id="635"/>
          </p14:sldIdLst>
        </p14:section>
        <p14:section name="Grid System" id="{02752E8F-3CDC-4BAA-AE5D-BB06E2A564C7}">
          <p14:sldIdLst>
            <p14:sldId id="566"/>
            <p14:sldId id="614"/>
            <p14:sldId id="615"/>
          </p14:sldIdLst>
        </p14:section>
        <p14:section name="Theming Bootstrap" id="{6A721E39-DB68-4FA7-9C82-C40B18D6DB93}">
          <p14:sldIdLst>
            <p14:sldId id="620"/>
            <p14:sldId id="621"/>
          </p14:sldIdLst>
        </p14:section>
        <p14:section name="Bootstrap Components" id="{5DD1934C-5D7D-4669-B03A-5DD0614E1376}">
          <p14:sldIdLst>
            <p14:sldId id="622"/>
            <p14:sldId id="623"/>
            <p14:sldId id="624"/>
            <p14:sldId id="625"/>
            <p14:sldId id="626"/>
            <p14:sldId id="627"/>
            <p14:sldId id="631"/>
            <p14:sldId id="634"/>
          </p14:sldIdLst>
        </p14:section>
        <p14:section name="Plugins" id="{D5EA501C-4E9E-41D5-A870-72325D32480A}">
          <p14:sldIdLst>
            <p14:sldId id="636"/>
            <p14:sldId id="637"/>
            <p14:sldId id="639"/>
            <p14:sldId id="640"/>
            <p14:sldId id="641"/>
            <p14:sldId id="642"/>
            <p14:sldId id="643"/>
          </p14:sldIdLst>
        </p14:section>
        <p14:section name="Conclusion" id="{10E03AB1-9AA8-4E86-9A64-D741901E50A2}">
          <p14:sldIdLst>
            <p14:sldId id="542"/>
            <p14:sldId id="544"/>
            <p14:sldId id="597"/>
            <p14:sldId id="598"/>
            <p14:sldId id="592"/>
            <p14:sldId id="5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77C4"/>
    <a:srgbClr val="1C77C4"/>
    <a:srgbClr val="0984E4"/>
    <a:srgbClr val="D1D5DD"/>
    <a:srgbClr val="E0E3E9"/>
    <a:srgbClr val="234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Тъмен стил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Среден стил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3" autoAdjust="0"/>
    <p:restoredTop sz="94620" autoAdjust="0"/>
  </p:normalViewPr>
  <p:slideViewPr>
    <p:cSldViewPr snapToGrid="0" showGuides="1">
      <p:cViewPr varScale="1">
        <p:scale>
          <a:sx n="81" d="100"/>
          <a:sy n="81" d="100"/>
        </p:scale>
        <p:origin x="662" y="62"/>
      </p:cViewPr>
      <p:guideLst>
        <p:guide orient="horz" pos="2228"/>
        <p:guide pos="3863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29.3.2019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3/29/2019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-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99755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-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867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-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8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-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-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154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9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-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8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-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602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-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66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-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15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5249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swatch.com/minty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1/components/buttons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1/components/navbar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mponents/jumbotron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mponents/modal/" TargetMode="External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mponents/dropdowns/" TargetMode="External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mponents/scrollspy/" TargetMode="External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mponents/collapse/" TargetMode="External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mponents/carousel/" TargetMode="External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hackerthemes.com/bootstrap-cheatshee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s-app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69.png"/><Relationship Id="rId26" Type="http://schemas.openxmlformats.org/officeDocument/2006/relationships/image" Target="../media/image3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s://motion-software.com/" TargetMode="External"/><Relationship Id="rId12" Type="http://schemas.openxmlformats.org/officeDocument/2006/relationships/image" Target="../media/image67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8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71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72.png"/><Relationship Id="rId10" Type="http://schemas.openxmlformats.org/officeDocument/2006/relationships/image" Target="../media/image66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63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31.png"/><Relationship Id="rId27" Type="http://schemas.openxmlformats.org/officeDocument/2006/relationships/hyperlink" Target="http://smartit.b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73.jpe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74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76.gi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bootstrapcdn.com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799" y="1175260"/>
            <a:ext cx="10965303" cy="882654"/>
          </a:xfrm>
        </p:spPr>
        <p:txBody>
          <a:bodyPr>
            <a:normAutofit/>
          </a:bodyPr>
          <a:lstStyle/>
          <a:p>
            <a:r>
              <a:rPr lang="en-US" b="1" dirty="0"/>
              <a:t>Introduction to Bootstrap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857"/>
            <a:ext cx="12191999" cy="882654"/>
          </a:xfrm>
        </p:spPr>
        <p:txBody>
          <a:bodyPr>
            <a:normAutofit/>
          </a:bodyPr>
          <a:lstStyle/>
          <a:p>
            <a:r>
              <a:rPr lang="en-US" dirty="0"/>
              <a:t>JS for Front-End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643853" y="6262338"/>
            <a:ext cx="2951518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3" name="Picture 2" descr="Image result for bootstrap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2608053"/>
            <a:ext cx="2078322" cy="174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Theming Bootstrap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Enable the Built-in Theme to Add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424613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075" name="Picture 3" descr="C:\Users\ko7ebo7e\Desktop\template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6855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47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b="1" dirty="0" err="1">
                <a:hlinkClick r:id="rId3"/>
              </a:rPr>
              <a:t>Bootswatch</a:t>
            </a:r>
            <a:r>
              <a:rPr lang="en-US" b="1" dirty="0"/>
              <a:t> </a:t>
            </a:r>
            <a:r>
              <a:rPr lang="en-US" dirty="0"/>
              <a:t>is a collection of open source themes for Bootstrap</a:t>
            </a:r>
          </a:p>
          <a:p>
            <a:r>
              <a:rPr lang="en-US" dirty="0"/>
              <a:t>Usage</a:t>
            </a:r>
          </a:p>
          <a:p>
            <a:pPr lvl="1"/>
            <a:r>
              <a:rPr lang="en-US" sz="3400" dirty="0"/>
              <a:t>Download 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bootstrap.min.css </a:t>
            </a:r>
            <a:r>
              <a:rPr lang="en-US" sz="3400" dirty="0"/>
              <a:t>file </a:t>
            </a:r>
          </a:p>
          <a:p>
            <a:pPr lvl="1"/>
            <a:r>
              <a:rPr lang="en-US" sz="3400" dirty="0"/>
              <a:t>Replace Bootstrap's default stylesheet</a:t>
            </a:r>
          </a:p>
          <a:p>
            <a:pPr lvl="1"/>
            <a:r>
              <a:rPr lang="en-US" sz="3400" dirty="0"/>
              <a:t>Still include Bootstrap's JavaScript file to have functional </a:t>
            </a:r>
            <a:br>
              <a:rPr lang="en-US" sz="3400" dirty="0"/>
            </a:br>
            <a:r>
              <a:rPr lang="en-US" sz="3400" dirty="0"/>
              <a:t>dropdowns, modals, etc.</a:t>
            </a: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Bootswatch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z="1000" smtClean="0"/>
              <a:pPr/>
              <a:t>11</a:t>
            </a:fld>
            <a:endParaRPr lang="en-US" sz="1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90463" y="1245393"/>
            <a:ext cx="11926905" cy="84613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1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15693" y="4677393"/>
            <a:ext cx="10961783" cy="768084"/>
          </a:xfrm>
        </p:spPr>
        <p:txBody>
          <a:bodyPr/>
          <a:lstStyle/>
          <a:p>
            <a:r>
              <a:rPr lang="en-US" dirty="0"/>
              <a:t>Bootstrap Components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Over a Dozen Reusable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098" name="Picture 2" descr="C:\Users\ko7ebo7e\Desktop\motion-graph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807" y="1772239"/>
            <a:ext cx="1844386" cy="184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93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dirty="0"/>
              <a:t>Indicate the current page's location within a navigational hierarchy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Header and Breadcrumbs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z="1000" smtClean="0"/>
              <a:pPr/>
              <a:t>13</a:t>
            </a:fld>
            <a:endParaRPr lang="en-US" sz="1000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5730" y="1944783"/>
            <a:ext cx="11449819" cy="39862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&lt;body class="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bg-success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container m-4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page-header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&lt;ol class="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breadcrumb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  &lt;li class="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breadcrumb-item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"&gt;&lt;a href="#"&gt;Home&lt;/a&gt;&lt;/li&gt;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&lt;li class="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breadcrumb-item active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"&gt;Library&lt;/li&gt;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&lt;/ol&gt;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&lt;h1 class="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h1 text-light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"&gt;About Software University&lt;/h1&gt;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8" t="12976" r="24144" b="2093"/>
          <a:stretch/>
        </p:blipFill>
        <p:spPr>
          <a:xfrm>
            <a:off x="2627098" y="5125542"/>
            <a:ext cx="5871100" cy="1271652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70165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000" dirty="0"/>
              <a:t>Custom button styles with support for multiple sizes, states, and more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Groups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z="1000" smtClean="0"/>
              <a:pPr/>
              <a:t>14</a:t>
            </a:fld>
            <a:endParaRPr lang="en-US" sz="1000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70686" y="2509627"/>
            <a:ext cx="9629923" cy="1370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btn btn-primary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"&gt;Primary&lt;/button&gt;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btn btn-secondary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"&gt;Secondary&lt;/button&gt;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btn btn-success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"&gt;Success&lt;/button&gt;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btn btn-danger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"&gt;Danger&lt;/button&gt;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70686" y="2073372"/>
            <a:ext cx="9629921" cy="43625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95" y="4204361"/>
            <a:ext cx="8591102" cy="8947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8F143F-E240-4BE7-9CA1-2ABE67A9879F}"/>
              </a:ext>
            </a:extLst>
          </p:cNvPr>
          <p:cNvSpPr/>
          <p:nvPr/>
        </p:nvSpPr>
        <p:spPr>
          <a:xfrm>
            <a:off x="0" y="6335116"/>
            <a:ext cx="12192000" cy="433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noProof="1">
                <a:latin typeface="+mj-lt"/>
                <a:cs typeface="Consolas" pitchFamily="49" charset="0"/>
              </a:rPr>
              <a:t>Documentation: </a:t>
            </a:r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  <a:hlinkClick r:id="rId3"/>
              </a:rPr>
              <a:t>https://getbootstrap.com/docs/4.1/components/buttons/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34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000" dirty="0"/>
              <a:t>Provide contextual feedback messages for typical user actions with the </a:t>
            </a:r>
            <a:br>
              <a:rPr lang="en-US" sz="3000" dirty="0"/>
            </a:br>
            <a:r>
              <a:rPr lang="en-US" sz="3000" dirty="0"/>
              <a:t>handful of </a:t>
            </a:r>
            <a:r>
              <a:rPr lang="en-US" sz="3000" b="1" dirty="0">
                <a:solidFill>
                  <a:schemeClr val="bg1"/>
                </a:solidFill>
              </a:rPr>
              <a:t>flexible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alert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messages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z="1000" smtClean="0"/>
              <a:pPr/>
              <a:t>15</a:t>
            </a:fld>
            <a:endParaRPr lang="en-US" sz="1000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172298" y="2424267"/>
            <a:ext cx="9439313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alert alert-success alert-dismissable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&lt;a class="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close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" data-dismiss="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" aria-label="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close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"&gt;×&lt;/a&gt;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&lt;strong&gt;Success!&lt;/strong&gt; </a:t>
            </a:r>
            <a:br>
              <a:rPr lang="en-US" sz="2000" b="1" noProof="1"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latin typeface="Consolas" pitchFamily="49" charset="0"/>
                <a:cs typeface="Consolas" pitchFamily="49" charset="0"/>
              </a:rPr>
              <a:t>  This alert box could indicate a successful or positive action.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575" y="4561953"/>
            <a:ext cx="8342760" cy="2042592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11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z="1000" smtClean="0"/>
              <a:pPr/>
              <a:t>16</a:t>
            </a:fld>
            <a:endParaRPr lang="en-US" sz="1000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190462" y="1151122"/>
            <a:ext cx="11926905" cy="55703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300" dirty="0"/>
              <a:t>Require a wrapping </a:t>
            </a:r>
            <a:r>
              <a:rPr lang="en-US" sz="3300" b="1" dirty="0">
                <a:solidFill>
                  <a:schemeClr val="bg1"/>
                </a:solidFill>
                <a:latin typeface="Consolas" panose="020B0609020204030204" pitchFamily="49" charset="0"/>
              </a:rPr>
              <a:t>.navbar</a:t>
            </a:r>
            <a:endParaRPr lang="bg-BG" sz="33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3300" dirty="0"/>
              <a:t>Responsive by default</a:t>
            </a:r>
          </a:p>
          <a:p>
            <a:pPr>
              <a:lnSpc>
                <a:spcPct val="120000"/>
              </a:lnSpc>
            </a:pPr>
            <a:r>
              <a:rPr lang="en-US" sz="3300" dirty="0"/>
              <a:t>Come with built-in support for a handful of </a:t>
            </a:r>
            <a:r>
              <a:rPr lang="en-US" sz="3300" b="1" dirty="0">
                <a:solidFill>
                  <a:schemeClr val="bg1"/>
                </a:solidFill>
              </a:rPr>
              <a:t>sub-components</a:t>
            </a: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.navbar-brand</a:t>
            </a:r>
            <a:r>
              <a:rPr lang="en-US" sz="3300" b="1" dirty="0">
                <a:solidFill>
                  <a:schemeClr val="bg1"/>
                </a:solidFill>
              </a:rPr>
              <a:t> </a:t>
            </a:r>
            <a:r>
              <a:rPr lang="en-US" sz="3300" dirty="0"/>
              <a:t>for your company, product, or project name</a:t>
            </a: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.navbar-</a:t>
            </a:r>
            <a:r>
              <a:rPr lang="en-US" sz="3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nav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3300" dirty="0"/>
              <a:t>for a full-height and lightweight navigation</a:t>
            </a: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.nav-item </a:t>
            </a:r>
            <a:r>
              <a:rPr lang="en-US" sz="3300" dirty="0"/>
              <a:t>for every item in navigation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13C0F-623B-4A15-9A88-FA12F3816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821" y="1966411"/>
            <a:ext cx="6829604" cy="614366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D43432-FDA1-42CA-B6BB-305F63F86647}"/>
              </a:ext>
            </a:extLst>
          </p:cNvPr>
          <p:cNvSpPr/>
          <p:nvPr/>
        </p:nvSpPr>
        <p:spPr>
          <a:xfrm>
            <a:off x="74633" y="6340080"/>
            <a:ext cx="12192000" cy="433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noProof="1">
                <a:latin typeface="+mj-lt"/>
                <a:cs typeface="Consolas" pitchFamily="49" charset="0"/>
              </a:rPr>
              <a:t>See more at: </a:t>
            </a:r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  <a:hlinkClick r:id="rId3"/>
              </a:rPr>
              <a:t>https://getbootstrap.com/docs/4.1/components/navbar/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97441" y="6522231"/>
            <a:ext cx="428934" cy="196477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z="1000" smtClean="0"/>
              <a:pPr/>
              <a:t>17</a:t>
            </a:fld>
            <a:endParaRPr lang="en-US" sz="1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Navigation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98798" y="1230324"/>
            <a:ext cx="8962522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sz="20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navbar navbar-expand-lg navbar-light bg-light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US" sz="20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collapse navbar-collapse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0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navbar-brand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"&gt;Logo&lt;/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en-US" sz="20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navbar-nav mr-auto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en-US" sz="20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nav-item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&lt;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0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nav-link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" href="#"&gt;Home&lt;/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&lt;li class="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nav-item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0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  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0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nav-link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" href="#"&gt;About&lt;/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en-US" sz="20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nav-item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"&gt;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  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nav-link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" href="#"&gt;Contact&lt;/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878" y="5718374"/>
            <a:ext cx="3278008" cy="6186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>
                <a:lumMod val="75000"/>
              </a:schemeClr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33348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z="1000" smtClean="0"/>
              <a:pPr/>
              <a:t>18</a:t>
            </a:fld>
            <a:endParaRPr lang="en-US" sz="1000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81318" y="1127124"/>
            <a:ext cx="11806465" cy="573087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400" dirty="0"/>
              <a:t>Control</a:t>
            </a:r>
            <a:r>
              <a:rPr lang="en-US" sz="3400" b="1" dirty="0">
                <a:solidFill>
                  <a:schemeClr val="bg1"/>
                </a:solidFill>
              </a:rPr>
              <a:t> styles</a:t>
            </a:r>
            <a:r>
              <a:rPr lang="en-US" sz="3400" dirty="0"/>
              <a:t>, </a:t>
            </a:r>
            <a:r>
              <a:rPr lang="en-US" sz="3400" b="1" dirty="0">
                <a:solidFill>
                  <a:schemeClr val="bg1"/>
                </a:solidFill>
              </a:rPr>
              <a:t>layout options </a:t>
            </a:r>
            <a:r>
              <a:rPr lang="en-US" sz="3400" dirty="0"/>
              <a:t>and custom components</a:t>
            </a:r>
          </a:p>
          <a:p>
            <a:r>
              <a:rPr lang="en-US" sz="3400" dirty="0"/>
              <a:t>Use </a:t>
            </a:r>
            <a:r>
              <a:rPr lang="en-US" sz="3400" b="1" dirty="0">
                <a:solidFill>
                  <a:schemeClr val="bg1"/>
                </a:solidFill>
              </a:rPr>
              <a:t>type</a:t>
            </a:r>
            <a:r>
              <a:rPr lang="en-US" sz="3400" dirty="0"/>
              <a:t> attribute on all inputs to take advantage of newer </a:t>
            </a:r>
            <a:br>
              <a:rPr lang="en-US" sz="3400" dirty="0"/>
            </a:br>
            <a:r>
              <a:rPr lang="en-US" sz="3400" dirty="0"/>
              <a:t>input controls</a:t>
            </a:r>
          </a:p>
          <a:p>
            <a:r>
              <a:rPr lang="en-US" sz="3200" dirty="0"/>
              <a:t>Email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verification</a:t>
            </a:r>
          </a:p>
          <a:p>
            <a:r>
              <a:rPr lang="en-US" sz="3200" dirty="0"/>
              <a:t>Number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selection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4640"/>
          <a:stretch/>
        </p:blipFill>
        <p:spPr>
          <a:xfrm>
            <a:off x="5086737" y="3055312"/>
            <a:ext cx="3918718" cy="2938272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0334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z="1000" smtClean="0"/>
              <a:pPr/>
              <a:t>19</a:t>
            </a:fld>
            <a:endParaRPr lang="en-US" sz="1000" dirty="0"/>
          </a:p>
        </p:txBody>
      </p:sp>
      <p:sp>
        <p:nvSpPr>
          <p:cNvPr id="12" name="Content Placeholder 2"/>
          <p:cNvSpPr>
            <a:spLocks noGrp="1"/>
          </p:cNvSpPr>
          <p:nvPr>
            <p:ph idx="4294967295"/>
          </p:nvPr>
        </p:nvSpPr>
        <p:spPr>
          <a:xfrm>
            <a:off x="190463" y="1151122"/>
            <a:ext cx="11807897" cy="55703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Lightweight, flexible component for showcasing hero unit style </a:t>
            </a:r>
            <a:br>
              <a:rPr lang="en-US" dirty="0"/>
            </a:br>
            <a:r>
              <a:rPr lang="en-US" dirty="0"/>
              <a:t>content</a:t>
            </a:r>
            <a:br>
              <a:rPr lang="en-US" dirty="0"/>
            </a:b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Jumbotron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8801" y="2352814"/>
            <a:ext cx="6061066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jumbotron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&lt;h1 class="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display-4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"&gt;Hello, world!&lt;/h1&gt;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&lt;p class="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lead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"&gt;This is a ...&lt;/p&gt;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&lt;hr class="my-4"&gt;&lt;p&gt;It uses ...&lt;/p&gt;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&lt;p class="lead"&gt;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&lt;a class="btn btn-primary btn-lg"&gt;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Learn more&lt;/a&gt;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319" y="2871508"/>
            <a:ext cx="5269880" cy="2514305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AC8174-85FD-435B-8D61-9A88C3780EC1}"/>
              </a:ext>
            </a:extLst>
          </p:cNvPr>
          <p:cNvSpPr/>
          <p:nvPr/>
        </p:nvSpPr>
        <p:spPr>
          <a:xfrm>
            <a:off x="-1589" y="6362776"/>
            <a:ext cx="12191999" cy="433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+mj-lt"/>
                <a:cs typeface="Consolas" pitchFamily="49" charset="0"/>
              </a:rPr>
              <a:t>See more at: </a:t>
            </a:r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  <a:hlinkClick r:id="rId3"/>
              </a:rPr>
              <a:t>https://getbootstrap.com/docs/4.0/components/jumbotron/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81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600" dirty="0"/>
              <a:t>Introduction to Bootstrap</a:t>
            </a:r>
          </a:p>
          <a:p>
            <a:pPr marL="1047439" lvl="1" indent="-571500">
              <a:lnSpc>
                <a:spcPct val="120000"/>
              </a:lnSpc>
            </a:pPr>
            <a:r>
              <a:rPr lang="en-US" sz="3400" dirty="0"/>
              <a:t>How to import Bootstrap?</a:t>
            </a:r>
          </a:p>
          <a:p>
            <a:pPr>
              <a:lnSpc>
                <a:spcPct val="120000"/>
              </a:lnSpc>
              <a:buFont typeface="+mj-lt"/>
              <a:buAutoNum type="arabicPeriod" startAt="2"/>
            </a:pPr>
            <a:r>
              <a:rPr lang="en-US" sz="3600" dirty="0"/>
              <a:t>Grid System</a:t>
            </a:r>
          </a:p>
          <a:p>
            <a:pPr>
              <a:lnSpc>
                <a:spcPct val="120000"/>
              </a:lnSpc>
              <a:buFont typeface="+mj-lt"/>
              <a:buAutoNum type="arabicPeriod" startAt="2"/>
            </a:pPr>
            <a:r>
              <a:rPr lang="en-US" sz="3600" dirty="0"/>
              <a:t>Theming Bootstrap</a:t>
            </a:r>
          </a:p>
          <a:p>
            <a:pPr marL="446088" indent="-446088">
              <a:lnSpc>
                <a:spcPct val="120000"/>
              </a:lnSpc>
              <a:buFontTx/>
              <a:buAutoNum type="arabicPeriod" startAt="2"/>
            </a:pPr>
            <a:r>
              <a:rPr lang="en-US" sz="3600" dirty="0"/>
              <a:t>Components</a:t>
            </a:r>
          </a:p>
          <a:p>
            <a:pPr marL="446088" indent="-446088">
              <a:lnSpc>
                <a:spcPct val="120000"/>
              </a:lnSpc>
              <a:buFontTx/>
              <a:buAutoNum type="arabicPeriod" startAt="2"/>
            </a:pPr>
            <a:r>
              <a:rPr lang="en-US" sz="3600" dirty="0"/>
              <a:t>Plugins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Bootstrap Plugins</a:t>
            </a:r>
            <a:endParaRPr lang="bg-BG" dirty="0">
              <a:latin typeface="+mn-l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4D1B98-B9C0-475F-8FF1-218753AA94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Components for Extending Bootstrap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6" name="Picture 2" descr="C:\Users\ko7ebo7e\Desktop\puzz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448" y="1325880"/>
            <a:ext cx="1335022" cy="133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o7ebo7e\Desktop\puzz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32576" y="266090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62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08084"/>
          </a:xfrm>
        </p:spPr>
        <p:txBody>
          <a:bodyPr/>
          <a:lstStyle/>
          <a:p>
            <a:pPr marL="990266" lvl="1" indent="-457200"/>
            <a:r>
              <a:rPr lang="en-US" dirty="0"/>
              <a:t>Dialog </a:t>
            </a:r>
            <a:r>
              <a:rPr lang="en-US" b="1" dirty="0">
                <a:solidFill>
                  <a:schemeClr val="bg1"/>
                </a:solidFill>
              </a:rPr>
              <a:t>box/popup</a:t>
            </a:r>
            <a:r>
              <a:rPr lang="en-US" dirty="0"/>
              <a:t> window that is displayed on top of the </a:t>
            </a:r>
            <a:br>
              <a:rPr lang="en-US" dirty="0"/>
            </a:br>
            <a:r>
              <a:rPr lang="en-US" dirty="0"/>
              <a:t>current page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z="1000" smtClean="0"/>
              <a:pPr/>
              <a:t>21</a:t>
            </a:fld>
            <a:endParaRPr lang="en-US" sz="1000" dirty="0"/>
          </a:p>
        </p:txBody>
      </p:sp>
      <p:pic>
        <p:nvPicPr>
          <p:cNvPr id="1028" name="Picture 4" descr="Ð ÐµÐ·ÑÐ»ÑÐ°Ñ Ñ Ð¸Ð·Ð¾Ð±ÑÐ°Ð¶ÐµÐ½Ð¸Ðµ Ð·Ð° bootstrap modal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264" y="2659477"/>
            <a:ext cx="9229725" cy="265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EE2D5C-1591-435C-A7CD-1A868DB9928F}"/>
              </a:ext>
            </a:extLst>
          </p:cNvPr>
          <p:cNvSpPr/>
          <p:nvPr/>
        </p:nvSpPr>
        <p:spPr>
          <a:xfrm>
            <a:off x="16126" y="6360732"/>
            <a:ext cx="12192000" cy="44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dirty="0"/>
              <a:t>Documentation: </a:t>
            </a:r>
            <a:r>
              <a:rPr lang="en-US" sz="2200" dirty="0">
                <a:hlinkClick r:id="rId3"/>
              </a:rPr>
              <a:t>https://getbootstrap.com/docs/4.0/components/modal/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4347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Graphical control element</a:t>
            </a:r>
            <a:r>
              <a:rPr lang="en-US" dirty="0"/>
              <a:t>, similar to a list box, that allows the user to choose one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from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Dropdowns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050" name="Picture 2" descr="Ð ÐµÐ·ÑÐ»ÑÐ°Ñ Ñ Ð¸Ð·Ð¾Ð±ÑÐ°Ð¶ÐµÐ½Ð¸Ðµ Ð·Ð° bootstrap dropdow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70" y="2426792"/>
            <a:ext cx="4914900" cy="35242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FD51F-4B12-46AF-9E58-4E9C39A80085}"/>
              </a:ext>
            </a:extLst>
          </p:cNvPr>
          <p:cNvSpPr/>
          <p:nvPr/>
        </p:nvSpPr>
        <p:spPr>
          <a:xfrm>
            <a:off x="0" y="6328544"/>
            <a:ext cx="12192000" cy="44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dirty="0"/>
              <a:t>Documentation: </a:t>
            </a:r>
            <a:r>
              <a:rPr lang="en-US" sz="2200" dirty="0">
                <a:hlinkClick r:id="rId3"/>
              </a:rPr>
              <a:t>https://getbootstrap.com/docs/4.0/components/dropdowns/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58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Automatically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updating</a:t>
            </a:r>
            <a:r>
              <a:rPr lang="en-US" dirty="0"/>
              <a:t> nav targets based on </a:t>
            </a:r>
            <a:r>
              <a:rPr lang="en-US" b="1" dirty="0">
                <a:solidFill>
                  <a:schemeClr val="bg1"/>
                </a:solidFill>
              </a:rPr>
              <a:t>scroll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position</a:t>
            </a:r>
          </a:p>
          <a:p>
            <a:pPr lvl="1"/>
            <a:r>
              <a:rPr lang="en-US" sz="3000" dirty="0"/>
              <a:t>Scroll the area below the navbar and watch the active class change</a:t>
            </a:r>
          </a:p>
          <a:p>
            <a:pPr marL="609219" lvl="1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ScrollSpy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104" name="Picture 8" descr="C:\Users\ko7ebo7e\Documents\ShareX\Screenshots\2019-03\thdKX9bBt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218" y="2586526"/>
            <a:ext cx="9205564" cy="317583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F3F85F-25DA-42B0-B19D-9875BAB2119A}"/>
              </a:ext>
            </a:extLst>
          </p:cNvPr>
          <p:cNvSpPr/>
          <p:nvPr/>
        </p:nvSpPr>
        <p:spPr>
          <a:xfrm>
            <a:off x="0" y="6311102"/>
            <a:ext cx="12192000" cy="44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dirty="0"/>
              <a:t>Documentation: </a:t>
            </a:r>
            <a:r>
              <a:rPr lang="en-US" sz="2200" dirty="0">
                <a:hlinkClick r:id="rId3"/>
              </a:rPr>
              <a:t>https://getbootstrap.com/docs/4.0/components/scrollspy/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167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Dynamic tab functionality to </a:t>
            </a:r>
            <a:r>
              <a:rPr lang="en-US" b="1" dirty="0">
                <a:solidFill>
                  <a:schemeClr val="bg1"/>
                </a:solidFill>
              </a:rPr>
              <a:t>transition</a:t>
            </a:r>
            <a:r>
              <a:rPr lang="en-US" dirty="0"/>
              <a:t> through tabs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Togglable Tabs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125" name="Picture 5" descr="C:\Users\ko7ebo7e\Documents\ShareX\Screenshots\2019-03\sI5S6TtaD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7" y="2078440"/>
            <a:ext cx="10067926" cy="2057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42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Utilizes a handful of classes for easy </a:t>
            </a:r>
            <a:r>
              <a:rPr lang="en-US" b="1" dirty="0">
                <a:solidFill>
                  <a:schemeClr val="bg1"/>
                </a:solidFill>
              </a:rPr>
              <a:t>toggle behavior</a:t>
            </a:r>
          </a:p>
          <a:p>
            <a:pPr marL="533066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146" name="Picture 2" descr="C:\Users\ko7ebo7e\Documents\ShareX\Screenshots\2019-03\FPXBh12Fs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26" y="2057434"/>
            <a:ext cx="9715500" cy="3162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8745A7-79AA-4FC7-BCA9-22F95C50C122}"/>
              </a:ext>
            </a:extLst>
          </p:cNvPr>
          <p:cNvSpPr/>
          <p:nvPr/>
        </p:nvSpPr>
        <p:spPr>
          <a:xfrm>
            <a:off x="0" y="6324270"/>
            <a:ext cx="12192000" cy="44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dirty="0"/>
              <a:t>Documentation: </a:t>
            </a:r>
            <a:r>
              <a:rPr lang="en-US" sz="2200" dirty="0">
                <a:hlinkClick r:id="rId3"/>
              </a:rPr>
              <a:t>https://getbootstrap.com/docs/4.0/components/collapse/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43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Slideshow component for </a:t>
            </a:r>
            <a:r>
              <a:rPr lang="en-US" b="1" dirty="0">
                <a:solidFill>
                  <a:schemeClr val="bg1"/>
                </a:solidFill>
              </a:rPr>
              <a:t>cycling </a:t>
            </a:r>
            <a:r>
              <a:rPr lang="en-US" dirty="0"/>
              <a:t>through elements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Carousel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170" name="Picture 2" descr="C:\Users\ko7ebo7e\Documents\ShareX\Screenshots\2019-03\8UOdeZ64J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83" y="2029159"/>
            <a:ext cx="7143433" cy="39218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21025F-6457-407B-939A-301934795DCD}"/>
              </a:ext>
            </a:extLst>
          </p:cNvPr>
          <p:cNvSpPr/>
          <p:nvPr/>
        </p:nvSpPr>
        <p:spPr>
          <a:xfrm>
            <a:off x="103694" y="6311102"/>
            <a:ext cx="12192000" cy="44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dirty="0"/>
              <a:t>Documentation: </a:t>
            </a:r>
            <a:r>
              <a:rPr lang="en-US" sz="2200" dirty="0">
                <a:hlinkClick r:id="rId3"/>
              </a:rPr>
              <a:t>https://getbootstrap.com/docs/4.0/components/carousel/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825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89644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699285" y="1679513"/>
            <a:ext cx="8125652" cy="524532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endParaRPr lang="en-US" sz="2800" dirty="0">
              <a:solidFill>
                <a:schemeClr val="bg2"/>
              </a:solidFill>
              <a:latin typeface="Malgun Gothic (Body)"/>
            </a:endParaRP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699103" y="1679514"/>
            <a:ext cx="8123536" cy="524532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endParaRPr lang="en-US" sz="2800" dirty="0">
              <a:solidFill>
                <a:schemeClr val="bg2"/>
              </a:solidFill>
              <a:latin typeface="Malgun Gothic (Body)"/>
            </a:endParaRPr>
          </a:p>
        </p:txBody>
      </p:sp>
      <p:sp>
        <p:nvSpPr>
          <p:cNvPr id="2" name="Правоъгълник 1"/>
          <p:cNvSpPr/>
          <p:nvPr/>
        </p:nvSpPr>
        <p:spPr>
          <a:xfrm>
            <a:off x="601119" y="1989307"/>
            <a:ext cx="999619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bg1"/>
                </a:solidFill>
              </a:rPr>
              <a:t>Bootstrap</a:t>
            </a:r>
            <a:r>
              <a:rPr lang="en-US" sz="3200" dirty="0">
                <a:solidFill>
                  <a:schemeClr val="bg2"/>
                </a:solidFill>
              </a:rPr>
              <a:t> - the most popular HTML, CSS </a:t>
            </a:r>
            <a:br>
              <a:rPr lang="en-US" sz="3200" dirty="0">
                <a:solidFill>
                  <a:schemeClr val="bg2"/>
                </a:solidFill>
              </a:rPr>
            </a:br>
            <a:r>
              <a:rPr lang="en-US" sz="3200" dirty="0">
                <a:solidFill>
                  <a:schemeClr val="bg2"/>
                </a:solidFill>
              </a:rPr>
              <a:t>and JS </a:t>
            </a:r>
            <a:r>
              <a:rPr lang="en-US" sz="3200" b="1" dirty="0">
                <a:solidFill>
                  <a:schemeClr val="bg1"/>
                </a:solidFill>
              </a:rPr>
              <a:t>front-end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framework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Responsive, mobile-first, prevailing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Easy to use and to learn it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Free and open source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Simple Integration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12-column responsive grid </a:t>
            </a:r>
          </a:p>
          <a:p>
            <a:pPr marL="457200" indent="-457200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3200" b="1" noProof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Cheatsheet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to Bootstrap components</a:t>
            </a:r>
          </a:p>
        </p:txBody>
      </p:sp>
    </p:spTree>
    <p:extLst>
      <p:ext uri="{BB962C8B-B14F-4D97-AF65-F5344CB8AC3E}">
        <p14:creationId xmlns:p14="http://schemas.microsoft.com/office/powerpoint/2010/main" val="6389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28307"/>
            <a:ext cx="12111057" cy="363443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https://softuni.bg/courses/js-apps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1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0724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#JS-CORE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66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8906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-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5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61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Bootstrap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Build Responsive, Mobile-first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50254" y="6425906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2" descr="Image result for bootstra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175" y="526472"/>
            <a:ext cx="5061649" cy="425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4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500" dirty="0"/>
              <a:t>World's </a:t>
            </a:r>
            <a:r>
              <a:rPr lang="en-US" sz="3500" b="1" dirty="0">
                <a:solidFill>
                  <a:schemeClr val="bg1"/>
                </a:solidFill>
              </a:rPr>
              <a:t>most popular </a:t>
            </a:r>
            <a:r>
              <a:rPr lang="en-US" sz="3500" dirty="0"/>
              <a:t>front-end component library</a:t>
            </a:r>
          </a:p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Open source </a:t>
            </a:r>
            <a:r>
              <a:rPr lang="en-US" sz="3500" dirty="0"/>
              <a:t>toolkit for developing with </a:t>
            </a:r>
            <a:r>
              <a:rPr lang="en-US" sz="3500" b="1" dirty="0">
                <a:solidFill>
                  <a:schemeClr val="bg1"/>
                </a:solidFill>
              </a:rPr>
              <a:t>HTML</a:t>
            </a:r>
            <a:r>
              <a:rPr lang="en-US" sz="3500" dirty="0"/>
              <a:t>, </a:t>
            </a:r>
            <a:r>
              <a:rPr lang="en-US" sz="3500" b="1" dirty="0">
                <a:solidFill>
                  <a:schemeClr val="bg1"/>
                </a:solidFill>
              </a:rPr>
              <a:t>CSS</a:t>
            </a:r>
            <a:r>
              <a:rPr lang="en-US" sz="3500" dirty="0"/>
              <a:t>, and </a:t>
            </a:r>
            <a:r>
              <a:rPr lang="en-US" sz="3500" b="1" dirty="0">
                <a:solidFill>
                  <a:schemeClr val="bg1"/>
                </a:solidFill>
              </a:rPr>
              <a:t>JS</a:t>
            </a:r>
          </a:p>
          <a:p>
            <a:r>
              <a:rPr lang="en-US" sz="3500" dirty="0"/>
              <a:t>Works with:</a:t>
            </a:r>
          </a:p>
          <a:p>
            <a:pPr lvl="1"/>
            <a:r>
              <a:rPr lang="en-US" sz="3500" dirty="0"/>
              <a:t> Responsive </a:t>
            </a:r>
            <a:r>
              <a:rPr lang="en-US" sz="3500" b="1" dirty="0">
                <a:solidFill>
                  <a:schemeClr val="bg1"/>
                </a:solidFill>
              </a:rPr>
              <a:t>grid system</a:t>
            </a:r>
          </a:p>
          <a:p>
            <a:pPr lvl="1"/>
            <a:r>
              <a:rPr lang="en-US" sz="3500" dirty="0"/>
              <a:t> Extensive prebuilt </a:t>
            </a:r>
            <a:r>
              <a:rPr lang="en-US" sz="3500" b="1" dirty="0">
                <a:solidFill>
                  <a:schemeClr val="bg1"/>
                </a:solidFill>
              </a:rPr>
              <a:t>components</a:t>
            </a:r>
          </a:p>
          <a:p>
            <a:pPr lvl="1"/>
            <a:r>
              <a:rPr lang="en-US" sz="3500" dirty="0"/>
              <a:t> Powerful plugins built on </a:t>
            </a:r>
            <a:r>
              <a:rPr lang="en-US" sz="3500" b="1" dirty="0">
                <a:solidFill>
                  <a:schemeClr val="bg1"/>
                </a:solidFill>
              </a:rPr>
              <a:t>jQuery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z="1000" smtClean="0"/>
              <a:pPr/>
              <a:t>5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2128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5721C5-B9FC-4563-AEE4-CE72A5AFD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400" dirty="0"/>
              <a:t>Include from a </a:t>
            </a:r>
            <a:r>
              <a:rPr lang="en-US" sz="3400" dirty="0">
                <a:hlinkClick r:id="rId2"/>
              </a:rPr>
              <a:t>BootstrapCDN</a:t>
            </a:r>
            <a:r>
              <a:rPr lang="en-US" sz="3400" dirty="0"/>
              <a:t> </a:t>
            </a:r>
          </a:p>
          <a:p>
            <a:r>
              <a:rPr lang="en-US" dirty="0"/>
              <a:t>Download Resources</a:t>
            </a:r>
          </a:p>
          <a:p>
            <a:endParaRPr lang="en-US" dirty="0"/>
          </a:p>
          <a:p>
            <a:endParaRPr lang="en-US" sz="3400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Import Bootstrap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z="1000" smtClean="0"/>
              <a:pPr/>
              <a:t>6</a:t>
            </a:fld>
            <a:endParaRPr lang="en-US" sz="10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56462" y="2635469"/>
            <a:ext cx="7713972" cy="8952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dirty="0">
                <a:latin typeface="Consolas" panose="020B0609020204030204" pitchFamily="49" charset="0"/>
              </a:rPr>
              <a:t>&lt;link rel="stylesheet" href="../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bootstrap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</a:rPr>
              <a:t>css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bootstrap</a:t>
            </a:r>
            <a:r>
              <a:rPr lang="en-US" sz="2200" b="1" dirty="0">
                <a:latin typeface="Consolas" panose="020B0609020204030204" pitchFamily="49" charset="0"/>
              </a:rPr>
              <a:t>.min.css"/&gt;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756461" y="3753247"/>
            <a:ext cx="7713973" cy="8952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dirty="0">
                <a:latin typeface="Consolas" panose="020B0609020204030204" pitchFamily="49" charset="0"/>
              </a:rPr>
              <a:t>&lt;script </a:t>
            </a:r>
            <a:r>
              <a:rPr lang="en-US" sz="2200" b="1" noProof="1">
                <a:latin typeface="Consolas" panose="020B0609020204030204" pitchFamily="49" charset="0"/>
              </a:rPr>
              <a:t>src</a:t>
            </a:r>
            <a:r>
              <a:rPr lang="en-US" sz="2200" b="1" dirty="0">
                <a:latin typeface="Consolas" panose="020B0609020204030204" pitchFamily="49" charset="0"/>
              </a:rPr>
              <a:t>="../</a:t>
            </a: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</a:rPr>
              <a:t>jquery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</a:rPr>
              <a:t>jquery</a:t>
            </a:r>
            <a:r>
              <a:rPr lang="en-US" sz="2200" b="1" dirty="0">
                <a:latin typeface="Consolas" panose="020B0609020204030204" pitchFamily="49" charset="0"/>
              </a:rPr>
              <a:t>.3.2.1.min.js"&gt;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dirty="0">
                <a:latin typeface="Consolas" panose="020B0609020204030204" pitchFamily="49" charset="0"/>
              </a:rPr>
              <a:t>&lt;/script&gt;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756462" y="4861186"/>
            <a:ext cx="7713972" cy="8952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dirty="0">
                <a:latin typeface="Consolas" panose="020B0609020204030204" pitchFamily="49" charset="0"/>
              </a:rPr>
              <a:t>&lt;script src="../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bootstrap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</a:rPr>
              <a:t>js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bootstrap</a:t>
            </a:r>
            <a:r>
              <a:rPr lang="en-US" sz="2200" b="1" dirty="0">
                <a:latin typeface="Consolas" panose="020B0609020204030204" pitchFamily="49" charset="0"/>
              </a:rPr>
              <a:t>.min.js"&gt;</a:t>
            </a:r>
            <a:br>
              <a:rPr lang="en-US" sz="2200" b="1" dirty="0">
                <a:latin typeface="Consolas" panose="020B0609020204030204" pitchFamily="49" charset="0"/>
              </a:rPr>
            </a:br>
            <a:r>
              <a:rPr lang="en-US" sz="2200" b="1" dirty="0">
                <a:latin typeface="Consolas" panose="020B0609020204030204" pitchFamily="49" charset="0"/>
              </a:rPr>
              <a:t>&lt;/script&gt;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493" y="3151289"/>
            <a:ext cx="2747398" cy="2099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39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9485" y="4795934"/>
            <a:ext cx="10961783" cy="953729"/>
          </a:xfrm>
        </p:spPr>
        <p:txBody>
          <a:bodyPr/>
          <a:lstStyle/>
          <a:p>
            <a:r>
              <a:rPr lang="en-US" dirty="0">
                <a:latin typeface="+mn-lt"/>
              </a:rPr>
              <a:t>Bootstrap Grid System</a:t>
            </a:r>
            <a:endParaRPr lang="bg-BG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89485" y="5823895"/>
            <a:ext cx="10961783" cy="499819"/>
          </a:xfrm>
        </p:spPr>
        <p:txBody>
          <a:bodyPr/>
          <a:lstStyle/>
          <a:p>
            <a:r>
              <a:rPr lang="en-US" dirty="0"/>
              <a:t>Build Layouts with Grid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1789" y="6397626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1" name="Picture 3" descr="C:\Users\ko7ebo7e\Desktop\grid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144" y="1353312"/>
            <a:ext cx="2182368" cy="218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13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47364" y="1856123"/>
            <a:ext cx="8292069" cy="364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latin typeface="Consolas" pitchFamily="49" charset="0"/>
                <a:cs typeface="Consolas" pitchFamily="49" charset="0"/>
              </a:rPr>
              <a:t>. . . </a:t>
            </a:r>
            <a:endParaRPr lang="en-US" sz="26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row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col-xs m-3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col-xs m-3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col-xs m-3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"&gt;Column three&lt;/div&gt;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947364" y="1289667"/>
            <a:ext cx="8292069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>
                <a:latin typeface="Consolas" panose="020B0609020204030204" pitchFamily="49" charset="0"/>
              </a:rPr>
              <a:t>index.html</a:t>
            </a:r>
            <a:endParaRPr lang="en-US" sz="26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 System </a:t>
            </a:r>
            <a:r>
              <a:rPr lang="bg-BG" dirty="0"/>
              <a:t>- </a:t>
            </a:r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18505"/>
          <a:stretch/>
        </p:blipFill>
        <p:spPr>
          <a:xfrm>
            <a:off x="2902651" y="5294695"/>
            <a:ext cx="6381494" cy="113235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  <a:effectLst/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E46BA96-D8DD-4309-9FEA-1650EC8E5E13}"/>
              </a:ext>
            </a:extLst>
          </p:cNvPr>
          <p:cNvSpPr/>
          <p:nvPr/>
        </p:nvSpPr>
        <p:spPr bwMode="auto">
          <a:xfrm>
            <a:off x="2944945" y="1618794"/>
            <a:ext cx="1998483" cy="473723"/>
          </a:xfrm>
          <a:prstGeom prst="wedgeRoundRectCallout">
            <a:avLst>
              <a:gd name="adj1" fmla="val 29167"/>
              <a:gd name="adj2" fmla="val 963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Container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E8F02BB0-1440-46AF-8BA2-ECA228E4D1F3}"/>
              </a:ext>
            </a:extLst>
          </p:cNvPr>
          <p:cNvSpPr/>
          <p:nvPr/>
        </p:nvSpPr>
        <p:spPr bwMode="auto">
          <a:xfrm>
            <a:off x="6137399" y="2535811"/>
            <a:ext cx="1136961" cy="431765"/>
          </a:xfrm>
          <a:prstGeom prst="wedgeRoundRectCallout">
            <a:avLst>
              <a:gd name="adj1" fmla="val -81412"/>
              <a:gd name="adj2" fmla="val 264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Row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496368F-9986-4620-B236-13F8E492F16F}"/>
              </a:ext>
            </a:extLst>
          </p:cNvPr>
          <p:cNvSpPr/>
          <p:nvPr/>
        </p:nvSpPr>
        <p:spPr bwMode="auto">
          <a:xfrm>
            <a:off x="4707397" y="4424461"/>
            <a:ext cx="1646269" cy="473724"/>
          </a:xfrm>
          <a:prstGeom prst="wedgeRoundRectCallout">
            <a:avLst>
              <a:gd name="adj1" fmla="val -26022"/>
              <a:gd name="adj2" fmla="val -760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Columns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Rows must be placed in </a:t>
            </a:r>
            <a:r>
              <a:rPr lang="en-US" b="1" dirty="0">
                <a:solidFill>
                  <a:schemeClr val="bg1"/>
                </a:solidFill>
              </a:rPr>
              <a:t>containers</a:t>
            </a: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.container</a:t>
            </a:r>
            <a:r>
              <a:rPr lang="en-US" dirty="0"/>
              <a:t> has one fixed width for each screen size</a:t>
            </a:r>
          </a:p>
          <a:p>
            <a:pPr marL="609219" lvl="1" indent="0">
              <a:lnSpc>
                <a:spcPct val="120000"/>
              </a:lnSpc>
              <a:buNone/>
            </a:pPr>
            <a:r>
              <a:rPr lang="en-US" dirty="0"/>
              <a:t>    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xs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lg</a:t>
            </a:r>
            <a:r>
              <a:rPr lang="en-US" dirty="0"/>
              <a:t>)</a:t>
            </a: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.container-fluid</a:t>
            </a:r>
            <a:r>
              <a:rPr lang="en-US" dirty="0"/>
              <a:t> expands to fill the available width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Containers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z="1000" smtClean="0"/>
              <a:pPr/>
              <a:t>9</a:t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8505"/>
          <a:stretch/>
        </p:blipFill>
        <p:spPr>
          <a:xfrm>
            <a:off x="780660" y="4629404"/>
            <a:ext cx="7151780" cy="126903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7249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6563</TotalTime>
  <Words>1264</Words>
  <Application>Microsoft Office PowerPoint</Application>
  <PresentationFormat>Widescreen</PresentationFormat>
  <Paragraphs>235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Consolas</vt:lpstr>
      <vt:lpstr>Malgun Gothic (Body)</vt:lpstr>
      <vt:lpstr>Wingdings</vt:lpstr>
      <vt:lpstr>Wingdings 2</vt:lpstr>
      <vt:lpstr>1_SoftUni3_1</vt:lpstr>
      <vt:lpstr>JS for Front-End</vt:lpstr>
      <vt:lpstr>Table of Content</vt:lpstr>
      <vt:lpstr>Have a Question?</vt:lpstr>
      <vt:lpstr>PowerPoint Presentation</vt:lpstr>
      <vt:lpstr>Bootstrap</vt:lpstr>
      <vt:lpstr>How To Import Bootstrap</vt:lpstr>
      <vt:lpstr>PowerPoint Presentation</vt:lpstr>
      <vt:lpstr>Bootstrap Grid System - Demo</vt:lpstr>
      <vt:lpstr>Bootstrap Containers</vt:lpstr>
      <vt:lpstr>PowerPoint Presentation</vt:lpstr>
      <vt:lpstr>Bootswatch</vt:lpstr>
      <vt:lpstr>PowerPoint Presentation</vt:lpstr>
      <vt:lpstr>Page Header and Breadcrumbs</vt:lpstr>
      <vt:lpstr>Button Groups</vt:lpstr>
      <vt:lpstr>Alerts</vt:lpstr>
      <vt:lpstr>Navigation</vt:lpstr>
      <vt:lpstr>Navigation</vt:lpstr>
      <vt:lpstr>Forms</vt:lpstr>
      <vt:lpstr>Jumbotron</vt:lpstr>
      <vt:lpstr>PowerPoint Presentation</vt:lpstr>
      <vt:lpstr>Modals</vt:lpstr>
      <vt:lpstr>Dropdowns</vt:lpstr>
      <vt:lpstr>ScrollSpy</vt:lpstr>
      <vt:lpstr>Togglable Tabs</vt:lpstr>
      <vt:lpstr>Collapse</vt:lpstr>
      <vt:lpstr>Carousel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Bootstrap</dc:title>
  <dc:creator>Alen Paunov</dc:creator>
  <cp:keywords>JS, JavaScript, programming, course, SoftUni, Software University</cp:keywords>
  <cp:lastModifiedBy>antonoaatanasova</cp:lastModifiedBy>
  <cp:revision>469</cp:revision>
  <dcterms:created xsi:type="dcterms:W3CDTF">2018-05-23T13:08:44Z</dcterms:created>
  <dcterms:modified xsi:type="dcterms:W3CDTF">2019-03-29T12:36:57Z</dcterms:modified>
  <cp:category>JS, JavaScript, front-end, ES6, ES2015, ES2016, ES2017, Web development, computer programming, programming</cp:category>
</cp:coreProperties>
</file>